
<file path=[Content_Types].xml><?xml version="1.0" encoding="utf-8"?>
<Types xmlns="http://schemas.openxmlformats.org/package/2006/content-types">
  <Default Extension="bin" ContentType="image/unknown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sldIdLst>
    <p:sldId id="256" r:id="rId5"/>
    <p:sldId id="257" r:id="rId6"/>
    <p:sldId id="258" r:id="rId7"/>
    <p:sldId id="263" r:id="rId8"/>
    <p:sldId id="264" r:id="rId9"/>
    <p:sldId id="267" r:id="rId10"/>
    <p:sldId id="266" r:id="rId11"/>
    <p:sldId id="265" r:id="rId12"/>
    <p:sldId id="270" r:id="rId13"/>
    <p:sldId id="271" r:id="rId14"/>
    <p:sldId id="272" r:id="rId15"/>
    <p:sldId id="261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79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38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EB1F9-366F-27D9-336D-4C1E1FFB4D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03BBCA-6F1C-B167-E26E-68C8668E91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0766C-D217-1198-A6B2-11AE54387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33DC4-0094-4667-BDCF-C53D4ED927B3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D54F7-E7DB-33A3-A264-F6BE839CA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A0052-CA22-3B0F-B2C7-8EF07449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16567-93B0-4B56-A79A-59F02BDA4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430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C5196-2641-F1AE-7637-BD510CB22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07D704-07CA-4DE0-E109-7CC89A95F0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C31E59-9175-9B61-61E3-2FC31A55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33DC4-0094-4667-BDCF-C53D4ED927B3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1E07C-0E3F-5431-FD63-76BBDD5D6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DE670-1FFB-19A4-29BC-F082D6B03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16567-93B0-4B56-A79A-59F02BDA4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624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64D782-CD5A-1516-1B8C-95F8720DD3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BB0F3C-8B49-4E2E-8083-3848FD9275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1FC8D-42D4-A853-35E2-2D32B2003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33DC4-0094-4667-BDCF-C53D4ED927B3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5FFB3-2D6F-056A-6616-7ABBF6497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7ACE1-1867-EF0E-D25B-8CBBF5182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16567-93B0-4B56-A79A-59F02BDA4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006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133C3-51C7-F063-53E3-7789D6B72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0D576-212C-BC28-A3B0-8A1178AE6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EDA28-B754-FF59-0DF1-486F6E53E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33DC4-0094-4667-BDCF-C53D4ED927B3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6544E-0672-DBE6-6088-768D0FA9B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463C3-CFDF-3697-3FC7-DAFA313F4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16567-93B0-4B56-A79A-59F02BDA4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73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C3DE9-D5A3-98AC-C458-C5AB35CEF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4AC3A-1974-6889-D67C-19491206C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5C504-FEF0-1E50-348A-7C7DE54C9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33DC4-0094-4667-BDCF-C53D4ED927B3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332CA-08D0-BA84-C0DB-B2CF5F55A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466D7-BF26-5190-E523-55D753C32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16567-93B0-4B56-A79A-59F02BDA4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08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F6421-54E2-67BC-547D-7D9ED57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D37D2-7AC5-F552-9360-236F754278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C2F4D-DFCF-FDF6-B1B2-CB64097931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A059C3-83E1-124A-FAE9-F92C7616C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33DC4-0094-4667-BDCF-C53D4ED927B3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0AE075-1AA0-026B-28E4-A051D1B0C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9E4B8-4DA8-4C69-3B40-93ABB789E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16567-93B0-4B56-A79A-59F02BDA4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461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2F62B-ABA2-4DDF-E3BE-DEA6E13A1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E0D0E1-1D41-6914-9619-C45B827B7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7B120D-730B-B224-8924-EB18A673F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C356C0-C453-FFE5-BDC0-D260385D2A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499892-1E22-27DB-DD9F-43BCC2C939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3E7B12-B315-304A-907C-CD209E39C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33DC4-0094-4667-BDCF-C53D4ED927B3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FD2B32-C339-C6C7-ED43-BACEDF16A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4D0DBB-3893-73D7-BB3C-B646727BE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16567-93B0-4B56-A79A-59F02BDA4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760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76113-080E-5EBB-AFE7-030247D13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4C5693-C6CF-9AA1-01B2-D7224945F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33DC4-0094-4667-BDCF-C53D4ED927B3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091F3E-FCB2-7D7F-CF9C-CB2FEA3D3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24E9F0-B2AB-A34F-5818-CAB5848CD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16567-93B0-4B56-A79A-59F02BDA4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682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59E97A-F5B3-C548-48B5-6C921FC49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33DC4-0094-4667-BDCF-C53D4ED927B3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E264A7-7350-FEF6-A35F-ECD1A9D4B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E7224-D6F4-D644-2649-E396E28A2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16567-93B0-4B56-A79A-59F02BDA4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221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F3DF9-63CF-42B0-0AEE-A39DF6596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6AACC-5934-F010-BBA3-BD41C58C3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651807-D246-E6F3-9F74-F6AE912CE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153A2E-FDF9-2954-A810-42D5491CF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33DC4-0094-4667-BDCF-C53D4ED927B3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E3AEDC-3FFD-FEF7-0E26-487B7E1B4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8EE7CC-5A21-3F05-0773-5B4D7719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16567-93B0-4B56-A79A-59F02BDA4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391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92EA2-3F3C-D65D-1190-E25574261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1729FE-699B-1B9F-A734-584C6082C4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9FCC86-24C7-D263-7BCD-92B6298BE0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A64838-5189-00C4-BA70-E71A54DC5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33DC4-0094-4667-BDCF-C53D4ED927B3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48C21B-9F9C-6B1B-948E-8401978C5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8ABD7-0013-FED8-9998-342D127D6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16567-93B0-4B56-A79A-59F02BDA4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937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968123-5F74-AADA-C79A-6EA418C8D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9C1FEF-3C5D-628E-29A9-8C589449B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94399-4F25-3D49-B175-6DD05C1214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33DC4-0094-4667-BDCF-C53D4ED927B3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47916-98CF-3507-BEC7-075D37848D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A98C8-E921-649D-1617-F77F7198C8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16567-93B0-4B56-A79A-59F02BDA4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248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17/06/relationships/model3d" Target="../media/model3d2.glb"/><Relationship Id="rId5" Type="http://schemas.openxmlformats.org/officeDocument/2006/relationships/image" Target="../media/image3.png"/><Relationship Id="rId4" Type="http://schemas.microsoft.com/office/2017/06/relationships/model3d" Target="../media/model3d1.glb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5.jpg"/><Relationship Id="rId7" Type="http://schemas.openxmlformats.org/officeDocument/2006/relationships/image" Target="../media/image23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30.jpg"/><Relationship Id="rId5" Type="http://schemas.openxmlformats.org/officeDocument/2006/relationships/image" Target="../media/image21.jpg"/><Relationship Id="rId10" Type="http://schemas.openxmlformats.org/officeDocument/2006/relationships/image" Target="../media/image29.jpg"/><Relationship Id="rId4" Type="http://schemas.openxmlformats.org/officeDocument/2006/relationships/image" Target="../media/image26.bin"/><Relationship Id="rId9" Type="http://schemas.openxmlformats.org/officeDocument/2006/relationships/image" Target="../media/image28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bin"/><Relationship Id="rId3" Type="http://schemas.openxmlformats.org/officeDocument/2006/relationships/image" Target="../media/image29.jpg"/><Relationship Id="rId7" Type="http://schemas.openxmlformats.org/officeDocument/2006/relationships/image" Target="../media/image25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5" Type="http://schemas.openxmlformats.org/officeDocument/2006/relationships/image" Target="../media/image30.jpg"/><Relationship Id="rId4" Type="http://schemas.openxmlformats.org/officeDocument/2006/relationships/image" Target="../media/image27.jp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microsoft.com/office/2017/06/relationships/model3d" Target="../media/model3d2.glb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17/06/relationships/model3d" Target="../media/model3d1.glb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3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1.jpeg"/><Relationship Id="rId7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2.png"/><Relationship Id="rId7" Type="http://schemas.openxmlformats.org/officeDocument/2006/relationships/image" Target="../media/image26.bin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dark, light, day&#10;&#10;Description automatically generated">
            <a:extLst>
              <a:ext uri="{FF2B5EF4-FFF2-40B4-BE49-F238E27FC236}">
                <a16:creationId xmlns:a16="http://schemas.microsoft.com/office/drawing/2014/main" id="{CE2ED821-B442-F04B-31AB-F7BE54FC2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3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AE3EDE9-6DD6-5FF7-CF9F-043683C51CAD}"/>
              </a:ext>
            </a:extLst>
          </p:cNvPr>
          <p:cNvSpPr/>
          <p:nvPr/>
        </p:nvSpPr>
        <p:spPr>
          <a:xfrm>
            <a:off x="301785" y="2875002"/>
            <a:ext cx="11620584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Brittleness of Ionic Compounds</a:t>
            </a:r>
            <a:endParaRPr lang="en-US" sz="6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916BEB-E721-8995-4089-6CDF915B7025}"/>
              </a:ext>
            </a:extLst>
          </p:cNvPr>
          <p:cNvSpPr/>
          <p:nvPr/>
        </p:nvSpPr>
        <p:spPr>
          <a:xfrm>
            <a:off x="301785" y="2875002"/>
            <a:ext cx="11620584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0">
                  <a:solidFill>
                    <a:schemeClr val="bg1"/>
                  </a:solidFill>
                </a:ln>
                <a:noFill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Brittleness of Ionic Compounds</a:t>
            </a:r>
            <a:endParaRPr lang="en-US" sz="6600" b="1" cap="none" spc="0" dirty="0">
              <a:ln w="0">
                <a:solidFill>
                  <a:schemeClr val="bg1"/>
                </a:solidFill>
              </a:ln>
              <a:noFill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0C6220-83BA-4474-5980-20ED5DB9F29A}"/>
              </a:ext>
            </a:extLst>
          </p:cNvPr>
          <p:cNvSpPr txBox="1"/>
          <p:nvPr/>
        </p:nvSpPr>
        <p:spPr>
          <a:xfrm>
            <a:off x="301785" y="2875002"/>
            <a:ext cx="1162058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ln w="0">
                  <a:solidFill>
                    <a:schemeClr val="bg1"/>
                  </a:solidFill>
                </a:ln>
                <a:noFill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Brittleness of Ionic Compounds</a:t>
            </a:r>
            <a:endParaRPr lang="en-US" sz="6600" b="1" cap="none" spc="0" dirty="0">
              <a:ln w="0">
                <a:solidFill>
                  <a:schemeClr val="bg1"/>
                </a:solidFill>
              </a:ln>
              <a:noFill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6C302A-077A-9977-0D58-551E01EF2E60}"/>
              </a:ext>
            </a:extLst>
          </p:cNvPr>
          <p:cNvSpPr/>
          <p:nvPr/>
        </p:nvSpPr>
        <p:spPr>
          <a:xfrm>
            <a:off x="234463" y="2875002"/>
            <a:ext cx="11781692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0">
                  <a:solidFill>
                    <a:schemeClr val="bg1"/>
                  </a:solidFill>
                </a:ln>
                <a:noFill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Brittleness of Ionic Compounds</a:t>
            </a:r>
            <a:endParaRPr lang="en-US" sz="6600" b="1" cap="none" spc="0" dirty="0">
              <a:ln w="0">
                <a:solidFill>
                  <a:schemeClr val="bg1"/>
                </a:solidFill>
              </a:ln>
              <a:noFill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EA91EE-C49D-BDE1-F1CA-84C4ACD18810}"/>
              </a:ext>
            </a:extLst>
          </p:cNvPr>
          <p:cNvSpPr txBox="1"/>
          <p:nvPr/>
        </p:nvSpPr>
        <p:spPr>
          <a:xfrm>
            <a:off x="315017" y="2860431"/>
            <a:ext cx="1162058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ln w="0">
                  <a:solidFill>
                    <a:schemeClr val="bg1"/>
                  </a:solidFill>
                </a:ln>
                <a:noFill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Brittleness of Ionic Compounds</a:t>
            </a:r>
            <a:endParaRPr lang="en-US" sz="6600" b="1" cap="none" spc="0" dirty="0">
              <a:ln w="0">
                <a:solidFill>
                  <a:schemeClr val="bg1"/>
                </a:solidFill>
              </a:ln>
              <a:noFill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5F18DC0-631A-046B-B164-AF8686DEE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818" y="6828858"/>
            <a:ext cx="3225012" cy="3603770"/>
          </a:xfrm>
          <a:prstGeom prst="rect">
            <a:avLst/>
          </a:prstGeom>
          <a:scene3d>
            <a:camera prst="orthographicFront">
              <a:rot lat="21299997" lon="900000" rev="3000000"/>
            </a:camera>
            <a:lightRig rig="threePt" dir="t"/>
          </a:scene3d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 descr="Atom">
                <a:extLst>
                  <a:ext uri="{FF2B5EF4-FFF2-40B4-BE49-F238E27FC236}">
                    <a16:creationId xmlns:a16="http://schemas.microsoft.com/office/drawing/2014/main" id="{6392E617-BCEF-9120-1686-427B9731AD7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77879577"/>
                  </p:ext>
                </p:extLst>
              </p:nvPr>
            </p:nvGraphicFramePr>
            <p:xfrm>
              <a:off x="-2702600" y="5425450"/>
              <a:ext cx="3225011" cy="335614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225011" cy="3356146"/>
                    </a:xfrm>
                    <a:prstGeom prst="rect">
                      <a:avLst/>
                    </a:prstGeom>
                    <a:scene3d>
                      <a:camera prst="orthographicFront">
                        <a:rot lat="0" lon="0" rev="5400000"/>
                      </a:camera>
                      <a:lightRig rig="threePt" dir="t"/>
                    </a:scene3d>
                  </am3d:spPr>
                  <am3d:camera>
                    <am3d:pos x="0" y="0" z="756493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32787" d="1000000"/>
                    <am3d:preTrans dx="-97570" dy="-1690733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27531" ay="1" az="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8866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 descr="Atom">
                <a:extLst>
                  <a:ext uri="{FF2B5EF4-FFF2-40B4-BE49-F238E27FC236}">
                    <a16:creationId xmlns:a16="http://schemas.microsoft.com/office/drawing/2014/main" id="{6392E617-BCEF-9120-1686-427B9731AD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702600" y="5425450"/>
                <a:ext cx="3225011" cy="3356146"/>
              </a:xfrm>
              <a:prstGeom prst="rect">
                <a:avLst/>
              </a:prstGeom>
              <a:scene3d>
                <a:camera prst="orthographicFront">
                  <a:rot lat="0" lon="0" rev="5400000"/>
                </a:camera>
                <a:lightRig rig="threePt" dir="t"/>
              </a:scene3d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 descr="Square Pyramidal Bond">
                <a:extLst>
                  <a:ext uri="{FF2B5EF4-FFF2-40B4-BE49-F238E27FC236}">
                    <a16:creationId xmlns:a16="http://schemas.microsoft.com/office/drawing/2014/main" id="{F995743C-7FC6-3B7E-254C-56541FF35D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17212854"/>
                  </p:ext>
                </p:extLst>
              </p:nvPr>
            </p:nvGraphicFramePr>
            <p:xfrm>
              <a:off x="12232147" y="5753279"/>
              <a:ext cx="2662453" cy="270048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662453" cy="2700488"/>
                    </a:xfrm>
                    <a:prstGeom prst="rect">
                      <a:avLst/>
                    </a:prstGeom>
                    <a:scene3d>
                      <a:camera prst="orthographicFront">
                        <a:rot lat="0" lon="0" rev="3300000"/>
                      </a:camera>
                      <a:lightRig rig="threePt" dir="t"/>
                    </a:scene3d>
                  </am3d:spPr>
                  <am3d:camera>
                    <am3d:pos x="0" y="0" z="786585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460" d="1000000"/>
                    <am3d:preTrans dx="-1" dy="-193482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075389" ay="-523663" az="-348169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2868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 descr="Square Pyramidal Bond">
                <a:extLst>
                  <a:ext uri="{FF2B5EF4-FFF2-40B4-BE49-F238E27FC236}">
                    <a16:creationId xmlns:a16="http://schemas.microsoft.com/office/drawing/2014/main" id="{F995743C-7FC6-3B7E-254C-56541FF35D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232147" y="5753279"/>
                <a:ext cx="2662453" cy="2700488"/>
              </a:xfrm>
              <a:prstGeom prst="rect">
                <a:avLst/>
              </a:prstGeom>
              <a:scene3d>
                <a:camera prst="orthographicFront">
                  <a:rot lat="0" lon="0" rev="3300000"/>
                </a:camera>
                <a:lightRig rig="threePt" dir="t"/>
              </a:scene3d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414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30BEA3-46BA-D682-86E6-E95610227BE9}"/>
              </a:ext>
            </a:extLst>
          </p:cNvPr>
          <p:cNvSpPr txBox="1"/>
          <p:nvPr/>
        </p:nvSpPr>
        <p:spPr>
          <a:xfrm>
            <a:off x="203199" y="272533"/>
            <a:ext cx="83021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 of brittleness: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CBBD1E-5D2D-0344-83EA-BAD5A7F428BE}"/>
              </a:ext>
            </a:extLst>
          </p:cNvPr>
          <p:cNvSpPr txBox="1"/>
          <p:nvPr/>
        </p:nvSpPr>
        <p:spPr>
          <a:xfrm>
            <a:off x="446312" y="1374196"/>
            <a:ext cx="951048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brittleness of ionic compounds can also make them vulnerable to thermal shock</a:t>
            </a:r>
            <a:endParaRPr lang="en-US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2AC172-5F16-E6FF-A74C-3D7961DF9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12" y="3429000"/>
            <a:ext cx="3683000" cy="2379842"/>
          </a:xfrm>
          <a:prstGeom prst="rect">
            <a:avLst/>
          </a:prstGeom>
        </p:spPr>
      </p:pic>
      <p:pic>
        <p:nvPicPr>
          <p:cNvPr id="8" name="Picture 7" descr="A picture containing cup, coffee, table, indoor&#10;&#10;Description automatically generated">
            <a:extLst>
              <a:ext uri="{FF2B5EF4-FFF2-40B4-BE49-F238E27FC236}">
                <a16:creationId xmlns:a16="http://schemas.microsoft.com/office/drawing/2014/main" id="{8AFF32CA-B286-97CC-30EA-978A1F0B5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300" y="3495675"/>
            <a:ext cx="3810000" cy="2724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2472DA-507B-02AF-1628-A258324AA6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734" y="3495675"/>
            <a:ext cx="3183954" cy="21248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2BBBDF-5D41-38CC-3D81-9CF2138D1B01}"/>
              </a:ext>
            </a:extLst>
          </p:cNvPr>
          <p:cNvSpPr txBox="1"/>
          <p:nvPr/>
        </p:nvSpPr>
        <p:spPr>
          <a:xfrm>
            <a:off x="203199" y="7549633"/>
            <a:ext cx="83021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 of brittleness: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CFE775-315E-CFF0-B4AC-021E3CB73411}"/>
              </a:ext>
            </a:extLst>
          </p:cNvPr>
          <p:cNvSpPr/>
          <p:nvPr/>
        </p:nvSpPr>
        <p:spPr>
          <a:xfrm>
            <a:off x="203199" y="8575292"/>
            <a:ext cx="930889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Brittle materials can easily break</a:t>
            </a:r>
          </a:p>
          <a:p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or crack under stress.</a:t>
            </a:r>
          </a:p>
        </p:txBody>
      </p:sp>
      <p:pic>
        <p:nvPicPr>
          <p:cNvPr id="12" name="Picture 11" descr="A picture containing outdoor, night, night sky&#10;&#10;Description automatically generated">
            <a:extLst>
              <a:ext uri="{FF2B5EF4-FFF2-40B4-BE49-F238E27FC236}">
                <a16:creationId xmlns:a16="http://schemas.microsoft.com/office/drawing/2014/main" id="{3F7DB6CE-4566-B40B-63F3-D096DABF2B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1848" y="11024135"/>
            <a:ext cx="2780293" cy="2070798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2909AA36-2DC0-BEBD-CB40-ABAC7340FB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002" y="9720335"/>
            <a:ext cx="3975798" cy="36457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72334E3-1556-188E-6361-1AF7D86F18D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7" b="27296"/>
          <a:stretch/>
        </p:blipFill>
        <p:spPr bwMode="auto">
          <a:xfrm>
            <a:off x="2738120" y="11033485"/>
            <a:ext cx="4712638" cy="19078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97BBA54-5BCA-06BF-234F-D37AEC2E9F41}"/>
              </a:ext>
            </a:extLst>
          </p:cNvPr>
          <p:cNvSpPr txBox="1"/>
          <p:nvPr/>
        </p:nvSpPr>
        <p:spPr>
          <a:xfrm>
            <a:off x="-558801" y="-6396093"/>
            <a:ext cx="83021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 of brittleness:</a:t>
            </a:r>
          </a:p>
        </p:txBody>
      </p:sp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4532AB3C-EC3D-8CB9-C717-C853299F4C0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82" t="10626"/>
          <a:stretch/>
        </p:blipFill>
        <p:spPr>
          <a:xfrm>
            <a:off x="7848600" y="-2967093"/>
            <a:ext cx="2755971" cy="23642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DCC6BE9-FE18-B6B2-7168-EF2D23B959AC}"/>
              </a:ext>
            </a:extLst>
          </p:cNvPr>
          <p:cNvSpPr txBox="1"/>
          <p:nvPr/>
        </p:nvSpPr>
        <p:spPr>
          <a:xfrm>
            <a:off x="-221057" y="-5461757"/>
            <a:ext cx="61177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Difficult to process</a:t>
            </a:r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2D4DD89-E8BF-85BC-C42C-B5F175A5EB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327" y="-2956087"/>
            <a:ext cx="3511290" cy="2633468"/>
          </a:xfrm>
          <a:prstGeom prst="rect">
            <a:avLst/>
          </a:prstGeom>
        </p:spPr>
      </p:pic>
      <p:pic>
        <p:nvPicPr>
          <p:cNvPr id="19" name="Picture 18" descr="A picture containing text, person, indoor, scene&#10;&#10;Description automatically generated">
            <a:extLst>
              <a:ext uri="{FF2B5EF4-FFF2-40B4-BE49-F238E27FC236}">
                <a16:creationId xmlns:a16="http://schemas.microsoft.com/office/drawing/2014/main" id="{DFC6A79B-F71B-857E-60C5-6834304C0E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014" y="-5146587"/>
            <a:ext cx="2755971" cy="2067445"/>
          </a:xfrm>
          <a:prstGeom prst="rect">
            <a:avLst/>
          </a:prstGeom>
        </p:spPr>
      </p:pic>
      <p:pic>
        <p:nvPicPr>
          <p:cNvPr id="20" name="Picture 19" descr="A picture containing close&#10;&#10;Description automatically generated">
            <a:extLst>
              <a:ext uri="{FF2B5EF4-FFF2-40B4-BE49-F238E27FC236}">
                <a16:creationId xmlns:a16="http://schemas.microsoft.com/office/drawing/2014/main" id="{54EC7EDF-4C25-8CA4-DEB0-2E9933CE36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311" y="-4112864"/>
            <a:ext cx="3481925" cy="261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58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30BEA3-46BA-D682-86E6-E95610227BE9}"/>
              </a:ext>
            </a:extLst>
          </p:cNvPr>
          <p:cNvSpPr txBox="1"/>
          <p:nvPr/>
        </p:nvSpPr>
        <p:spPr>
          <a:xfrm>
            <a:off x="203199" y="272533"/>
            <a:ext cx="83021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 of brittleness: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C3477E-2970-AA2D-74F0-7A0F40E230E7}"/>
              </a:ext>
            </a:extLst>
          </p:cNvPr>
          <p:cNvSpPr txBox="1"/>
          <p:nvPr/>
        </p:nvSpPr>
        <p:spPr>
          <a:xfrm>
            <a:off x="460829" y="1195863"/>
            <a:ext cx="61177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Difficult to process</a:t>
            </a:r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94FCB8-D673-BD4F-B9CC-9504FEAF3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213" y="3701533"/>
            <a:ext cx="3511290" cy="2633468"/>
          </a:xfrm>
          <a:prstGeom prst="rect">
            <a:avLst/>
          </a:prstGeom>
        </p:spPr>
      </p:pic>
      <p:pic>
        <p:nvPicPr>
          <p:cNvPr id="8" name="Picture 7" descr="A picture containing text, person, indoor, scene&#10;&#10;Description automatically generated">
            <a:extLst>
              <a:ext uri="{FF2B5EF4-FFF2-40B4-BE49-F238E27FC236}">
                <a16:creationId xmlns:a16="http://schemas.microsoft.com/office/drawing/2014/main" id="{D20A21AE-54D2-BF3C-9D02-34FD0FDF6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900" y="1511033"/>
            <a:ext cx="2755971" cy="2067445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A14D4EE8-C026-3DBA-A7FD-21B4A9A575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82" t="10626"/>
          <a:stretch/>
        </p:blipFill>
        <p:spPr>
          <a:xfrm>
            <a:off x="8610600" y="3701533"/>
            <a:ext cx="2755971" cy="2364242"/>
          </a:xfrm>
          <a:prstGeom prst="rect">
            <a:avLst/>
          </a:prstGeom>
        </p:spPr>
      </p:pic>
      <p:pic>
        <p:nvPicPr>
          <p:cNvPr id="12" name="Picture 11" descr="A picture containing close&#10;&#10;Description automatically generated">
            <a:extLst>
              <a:ext uri="{FF2B5EF4-FFF2-40B4-BE49-F238E27FC236}">
                <a16:creationId xmlns:a16="http://schemas.microsoft.com/office/drawing/2014/main" id="{5E241D6A-EADA-6B20-B528-E541D636F1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75" y="2544756"/>
            <a:ext cx="3481925" cy="26114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1B08B6B-2EE4-B512-22B7-71EB66103CF0}"/>
              </a:ext>
            </a:extLst>
          </p:cNvPr>
          <p:cNvSpPr txBox="1"/>
          <p:nvPr/>
        </p:nvSpPr>
        <p:spPr>
          <a:xfrm>
            <a:off x="-38101" y="7661870"/>
            <a:ext cx="83021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 of brittleness: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F3BBA2-475C-1E7F-1072-2A17FDEE6B58}"/>
              </a:ext>
            </a:extLst>
          </p:cNvPr>
          <p:cNvSpPr txBox="1"/>
          <p:nvPr/>
        </p:nvSpPr>
        <p:spPr>
          <a:xfrm>
            <a:off x="205012" y="8763533"/>
            <a:ext cx="951048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brittleness of ionic compounds can also make them vulnerable to thermal shock</a:t>
            </a:r>
            <a:endParaRPr lang="en-US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CFF72DB-D522-1ADE-C8BA-19BE1F8B9B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2" y="10818337"/>
            <a:ext cx="3683000" cy="2379842"/>
          </a:xfrm>
          <a:prstGeom prst="rect">
            <a:avLst/>
          </a:prstGeom>
        </p:spPr>
      </p:pic>
      <p:pic>
        <p:nvPicPr>
          <p:cNvPr id="16" name="Picture 15" descr="A picture containing cup, coffee, table, indoor&#10;&#10;Description automatically generated">
            <a:extLst>
              <a:ext uri="{FF2B5EF4-FFF2-40B4-BE49-F238E27FC236}">
                <a16:creationId xmlns:a16="http://schemas.microsoft.com/office/drawing/2014/main" id="{3B9EF827-80A2-2A01-D777-E2B72B5333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000" y="10885012"/>
            <a:ext cx="3810000" cy="27241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4463A7-545B-8349-277D-8BEF9B6D1C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434" y="10885012"/>
            <a:ext cx="3183954" cy="212488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3B42717-A011-34A9-D265-D4246DB49A22}"/>
              </a:ext>
            </a:extLst>
          </p:cNvPr>
          <p:cNvSpPr/>
          <p:nvPr/>
        </p:nvSpPr>
        <p:spPr>
          <a:xfrm>
            <a:off x="-12219707" y="339636"/>
            <a:ext cx="1163331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possible solutions to overcome the brittleness problem 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2E5B635-2DD6-FB94-BC30-EED8EF7FA6E6}"/>
              </a:ext>
            </a:extLst>
          </p:cNvPr>
          <p:cNvSpPr/>
          <p:nvPr/>
        </p:nvSpPr>
        <p:spPr>
          <a:xfrm>
            <a:off x="-12219707" y="1047522"/>
            <a:ext cx="11149206" cy="267765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 can overcome the limitations of brittleness</a:t>
            </a:r>
          </a:p>
          <a:p>
            <a:r>
              <a:rPr lang="en-US" sz="2800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 ionic compounds through material engineering and design.</a:t>
            </a:r>
          </a:p>
          <a:p>
            <a:pPr algn="ctr"/>
            <a:endParaRPr lang="en-US" sz="2800" kern="0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sz="2800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Scientists are also developing new composite materials </a:t>
            </a:r>
          </a:p>
          <a:p>
            <a:r>
              <a:rPr lang="en-US" sz="2800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that combine the desirable properties of ionic compounds</a:t>
            </a:r>
          </a:p>
          <a:p>
            <a:r>
              <a:rPr lang="en-US" sz="2800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with the toughness and ductility of other materials, such as polymer-metal.</a:t>
            </a:r>
            <a:endParaRPr lang="en-US" sz="7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747CEC5-F0DB-0C11-150B-AB8E0110E5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9934533" y="3812095"/>
            <a:ext cx="6578858" cy="225368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2E9659D-29E1-3897-FA95-B48299E0DC8C}"/>
              </a:ext>
            </a:extLst>
          </p:cNvPr>
          <p:cNvSpPr/>
          <p:nvPr/>
        </p:nvSpPr>
        <p:spPr>
          <a:xfrm>
            <a:off x="-9767014" y="6065775"/>
            <a:ext cx="600517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1" algn="ctr"/>
            <a:r>
              <a:rPr lang="en-US" sz="2000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Robotics hand made out of polymer-metal material. </a:t>
            </a:r>
            <a:endParaRPr lang="en-US" sz="60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5380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30ACCF-AA2A-6705-42DD-108357E10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78410" y="0"/>
            <a:ext cx="1217980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CAF6242-5331-A9E6-CE60-C1CE2529A7F1}"/>
              </a:ext>
            </a:extLst>
          </p:cNvPr>
          <p:cNvSpPr/>
          <p:nvPr/>
        </p:nvSpPr>
        <p:spPr>
          <a:xfrm>
            <a:off x="2579655" y="6858000"/>
            <a:ext cx="7032694" cy="52937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  <a:p>
            <a:pPr algn="ctr"/>
            <a:endParaRPr lang="en-US" sz="115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5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Mohua Akter (CSE)</a:t>
            </a:r>
          </a:p>
          <a:p>
            <a:pPr algn="ctr"/>
            <a:r>
              <a:rPr lang="en-US" sz="5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2022-3-60-112. </a:t>
            </a:r>
            <a:endParaRPr lang="en-US" sz="5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1748DB-C02E-4A8F-195E-51E674548C88}"/>
              </a:ext>
            </a:extLst>
          </p:cNvPr>
          <p:cNvSpPr/>
          <p:nvPr/>
        </p:nvSpPr>
        <p:spPr>
          <a:xfrm>
            <a:off x="126963" y="0"/>
            <a:ext cx="1163331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possible solutions to overcome the brittleness problem 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525C55-9048-B774-0165-27C96231DBA2}"/>
              </a:ext>
            </a:extLst>
          </p:cNvPr>
          <p:cNvSpPr/>
          <p:nvPr/>
        </p:nvSpPr>
        <p:spPr>
          <a:xfrm>
            <a:off x="126963" y="707886"/>
            <a:ext cx="11149206" cy="267765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 can overcome the limitations of brittleness</a:t>
            </a:r>
          </a:p>
          <a:p>
            <a:r>
              <a:rPr lang="en-US" sz="2800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 ionic compounds through material engineering and design.</a:t>
            </a:r>
          </a:p>
          <a:p>
            <a:pPr algn="ctr"/>
            <a:endParaRPr lang="en-US" sz="2800" kern="0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sz="2800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Scientists are also developing new composite materials </a:t>
            </a:r>
          </a:p>
          <a:p>
            <a:r>
              <a:rPr lang="en-US" sz="2800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that combine the desirable properties of ionic compounds</a:t>
            </a:r>
          </a:p>
          <a:p>
            <a:r>
              <a:rPr lang="en-US" sz="2800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with the toughness and ductility of other materials, such as polymer-metal.</a:t>
            </a:r>
            <a:endParaRPr lang="en-US" sz="7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366F8-15E4-5F8B-4C4C-AD6A92667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137" y="3472459"/>
            <a:ext cx="6578858" cy="22536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E81124-4ACE-9B1A-3E9F-42475F5221CE}"/>
              </a:ext>
            </a:extLst>
          </p:cNvPr>
          <p:cNvSpPr/>
          <p:nvPr/>
        </p:nvSpPr>
        <p:spPr>
          <a:xfrm>
            <a:off x="2579656" y="5726139"/>
            <a:ext cx="600517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1" algn="ctr"/>
            <a:r>
              <a:rPr lang="en-US" sz="2000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Robotics hand made out of polymer-metal material. </a:t>
            </a:r>
            <a:endParaRPr lang="en-US" sz="60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27632C-E097-88F5-415B-3770BD55B7BE}"/>
              </a:ext>
            </a:extLst>
          </p:cNvPr>
          <p:cNvSpPr txBox="1"/>
          <p:nvPr/>
        </p:nvSpPr>
        <p:spPr>
          <a:xfrm>
            <a:off x="12966699" y="-67103"/>
            <a:ext cx="83021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 of brittleness:</a:t>
            </a: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31FD40CC-18FF-B395-EF59-8693CEDC36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82" t="10626"/>
          <a:stretch/>
        </p:blipFill>
        <p:spPr>
          <a:xfrm>
            <a:off x="21374100" y="3361897"/>
            <a:ext cx="2755971" cy="23642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4D24C9-FF56-82A9-256E-63EAE3F6B592}"/>
              </a:ext>
            </a:extLst>
          </p:cNvPr>
          <p:cNvSpPr txBox="1"/>
          <p:nvPr/>
        </p:nvSpPr>
        <p:spPr>
          <a:xfrm>
            <a:off x="13304443" y="867233"/>
            <a:ext cx="61177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Difficult to process</a:t>
            </a:r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B49191-3A3F-B014-CCC4-5420278E52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1827" y="3372903"/>
            <a:ext cx="3511290" cy="2633468"/>
          </a:xfrm>
          <a:prstGeom prst="rect">
            <a:avLst/>
          </a:prstGeom>
        </p:spPr>
      </p:pic>
      <p:pic>
        <p:nvPicPr>
          <p:cNvPr id="13" name="Picture 12" descr="A picture containing text, person, indoor, scene&#10;&#10;Description automatically generated">
            <a:extLst>
              <a:ext uri="{FF2B5EF4-FFF2-40B4-BE49-F238E27FC236}">
                <a16:creationId xmlns:a16="http://schemas.microsoft.com/office/drawing/2014/main" id="{00348E07-512E-A026-A75D-C9003C9E90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6514" y="1182403"/>
            <a:ext cx="2755971" cy="2067445"/>
          </a:xfrm>
          <a:prstGeom prst="rect">
            <a:avLst/>
          </a:prstGeom>
        </p:spPr>
      </p:pic>
      <p:pic>
        <p:nvPicPr>
          <p:cNvPr id="14" name="Picture 13" descr="A picture containing close&#10;&#10;Description automatically generated">
            <a:extLst>
              <a:ext uri="{FF2B5EF4-FFF2-40B4-BE49-F238E27FC236}">
                <a16:creationId xmlns:a16="http://schemas.microsoft.com/office/drawing/2014/main" id="{543D336B-CD56-F238-D412-8E45FF53D2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3189" y="2216126"/>
            <a:ext cx="3481925" cy="261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36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EF343D-7976-A804-391E-C3846BAFD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980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44604C1-6C27-B7F8-7C56-DC9F1DF5B745}"/>
              </a:ext>
            </a:extLst>
          </p:cNvPr>
          <p:cNvSpPr/>
          <p:nvPr/>
        </p:nvSpPr>
        <p:spPr>
          <a:xfrm>
            <a:off x="2725955" y="782121"/>
            <a:ext cx="7032694" cy="52937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  <a:p>
            <a:pPr algn="ctr"/>
            <a:endParaRPr lang="en-US" sz="115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5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Mohua Akter (CSE)</a:t>
            </a:r>
          </a:p>
          <a:p>
            <a:pPr algn="ctr"/>
            <a:r>
              <a:rPr lang="en-US" sz="5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2022-3-60-112. </a:t>
            </a:r>
            <a:endParaRPr lang="en-US" sz="5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284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1033E-751B-242D-9364-6D3B73692C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B2F61-2E4B-0623-8862-E77F76026B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26889760-90DA-226A-0210-52F1FEF11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77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4C719D-7DD4-8B17-527A-2A9E1AD12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AE3EDE9-6DD6-5FF7-CF9F-043683C51CAD}"/>
              </a:ext>
            </a:extLst>
          </p:cNvPr>
          <p:cNvSpPr/>
          <p:nvPr/>
        </p:nvSpPr>
        <p:spPr>
          <a:xfrm>
            <a:off x="301785" y="2710973"/>
            <a:ext cx="11588430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Brittleness of Ionic Compounds</a:t>
            </a:r>
            <a:endParaRPr lang="en-US" sz="6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916BEB-E721-8995-4089-6CDF915B7025}"/>
              </a:ext>
            </a:extLst>
          </p:cNvPr>
          <p:cNvSpPr/>
          <p:nvPr/>
        </p:nvSpPr>
        <p:spPr>
          <a:xfrm>
            <a:off x="301785" y="3676490"/>
            <a:ext cx="11588430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0">
                  <a:solidFill>
                    <a:schemeClr val="bg1"/>
                  </a:solidFill>
                </a:ln>
                <a:noFill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Brittleness of Ionic Compounds</a:t>
            </a:r>
            <a:endParaRPr lang="en-US" sz="6600" b="1" cap="none" spc="0" dirty="0">
              <a:ln w="0">
                <a:solidFill>
                  <a:schemeClr val="bg1"/>
                </a:solidFill>
              </a:ln>
              <a:noFill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0C6220-83BA-4474-5980-20ED5DB9F29A}"/>
              </a:ext>
            </a:extLst>
          </p:cNvPr>
          <p:cNvSpPr txBox="1"/>
          <p:nvPr/>
        </p:nvSpPr>
        <p:spPr>
          <a:xfrm>
            <a:off x="301785" y="4713247"/>
            <a:ext cx="115884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ln w="0">
                  <a:solidFill>
                    <a:schemeClr val="bg1"/>
                  </a:solidFill>
                </a:ln>
                <a:noFill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Brittleness of Ionic Compounds</a:t>
            </a:r>
            <a:endParaRPr lang="en-US" sz="6600" b="1" cap="none" spc="0" dirty="0">
              <a:ln w="0">
                <a:solidFill>
                  <a:schemeClr val="bg1"/>
                </a:solidFill>
              </a:ln>
              <a:noFill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6C302A-077A-9977-0D58-551E01EF2E60}"/>
              </a:ext>
            </a:extLst>
          </p:cNvPr>
          <p:cNvSpPr/>
          <p:nvPr/>
        </p:nvSpPr>
        <p:spPr>
          <a:xfrm>
            <a:off x="395570" y="558920"/>
            <a:ext cx="11588430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0">
                  <a:solidFill>
                    <a:schemeClr val="bg1"/>
                  </a:solidFill>
                </a:ln>
                <a:noFill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Brittleness of Ionic Compounds</a:t>
            </a:r>
            <a:endParaRPr lang="en-US" sz="6600" b="1" cap="none" spc="0" dirty="0">
              <a:ln w="0">
                <a:solidFill>
                  <a:schemeClr val="bg1"/>
                </a:solidFill>
              </a:ln>
              <a:noFill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EA91EE-C49D-BDE1-F1CA-84C4ACD18810}"/>
              </a:ext>
            </a:extLst>
          </p:cNvPr>
          <p:cNvSpPr txBox="1"/>
          <p:nvPr/>
        </p:nvSpPr>
        <p:spPr>
          <a:xfrm>
            <a:off x="395570" y="1595677"/>
            <a:ext cx="115884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ln w="0">
                  <a:solidFill>
                    <a:schemeClr val="bg1"/>
                  </a:solidFill>
                </a:ln>
                <a:noFill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Brittleness of Ionic Compounds</a:t>
            </a:r>
            <a:endParaRPr lang="en-US" sz="6600" b="1" cap="none" spc="0" dirty="0">
              <a:ln w="0">
                <a:solidFill>
                  <a:schemeClr val="bg1"/>
                </a:solidFill>
              </a:ln>
              <a:noFill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D634D6-63A3-4825-5D18-55516AD2D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687" y="3305312"/>
            <a:ext cx="4107092" cy="458944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Atom">
                <a:extLst>
                  <a:ext uri="{FF2B5EF4-FFF2-40B4-BE49-F238E27FC236}">
                    <a16:creationId xmlns:a16="http://schemas.microsoft.com/office/drawing/2014/main" id="{7454D6A5-B7DA-F6CA-6E58-84CE34C1BB4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2559808"/>
                  </p:ext>
                </p:extLst>
              </p:nvPr>
            </p:nvGraphicFramePr>
            <p:xfrm>
              <a:off x="72684" y="3003092"/>
              <a:ext cx="3225011" cy="335614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225011" cy="3356146"/>
                    </a:xfrm>
                    <a:prstGeom prst="rect">
                      <a:avLst/>
                    </a:prstGeom>
                  </am3d:spPr>
                  <am3d:camera>
                    <am3d:pos x="0" y="0" z="756493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32787" d="1000000"/>
                    <am3d:preTrans dx="-97570" dy="-1690733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27531" ay="1" az="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8866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Atom">
                <a:extLst>
                  <a:ext uri="{FF2B5EF4-FFF2-40B4-BE49-F238E27FC236}">
                    <a16:creationId xmlns:a16="http://schemas.microsoft.com/office/drawing/2014/main" id="{7454D6A5-B7DA-F6CA-6E58-84CE34C1BB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684" y="3003092"/>
                <a:ext cx="3225011" cy="33561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Square Pyramidal Bond">
                <a:extLst>
                  <a:ext uri="{FF2B5EF4-FFF2-40B4-BE49-F238E27FC236}">
                    <a16:creationId xmlns:a16="http://schemas.microsoft.com/office/drawing/2014/main" id="{9A051075-DA7F-E3F7-E6BC-240670A35E0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5393135"/>
                  </p:ext>
                </p:extLst>
              </p:nvPr>
            </p:nvGraphicFramePr>
            <p:xfrm>
              <a:off x="9834717" y="3072682"/>
              <a:ext cx="2586384" cy="2529331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586384" cy="2529331"/>
                    </a:xfrm>
                    <a:prstGeom prst="rect">
                      <a:avLst/>
                    </a:prstGeom>
                  </am3d:spPr>
                  <am3d:camera>
                    <am3d:pos x="0" y="0" z="786585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460" d="1000000"/>
                    <am3d:preTrans dx="-1" dy="-193482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745680" ay="-2021156" az="-1779885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52868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Square Pyramidal Bond">
                <a:extLst>
                  <a:ext uri="{FF2B5EF4-FFF2-40B4-BE49-F238E27FC236}">
                    <a16:creationId xmlns:a16="http://schemas.microsoft.com/office/drawing/2014/main" id="{9A051075-DA7F-E3F7-E6BC-240670A35E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34717" y="3072682"/>
                <a:ext cx="2586384" cy="2529331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BC824F1-3831-0935-F265-7EB90EE006BC}"/>
              </a:ext>
            </a:extLst>
          </p:cNvPr>
          <p:cNvSpPr txBox="1"/>
          <p:nvPr/>
        </p:nvSpPr>
        <p:spPr>
          <a:xfrm>
            <a:off x="-6852350" y="1680481"/>
            <a:ext cx="7148721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Ionic compound: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Compounds that are held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Together by ionic bonds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are classed 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ionic compounds.</a:t>
            </a:r>
            <a:endParaRPr kumimoji="0" lang="en-US" sz="4800" b="1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973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0CDCB9-4EB5-DD65-5BF3-640BD4BE6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78410" y="0"/>
            <a:ext cx="1217980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D31D3E-E285-5E77-84C6-B00F681A755A}"/>
              </a:ext>
            </a:extLst>
          </p:cNvPr>
          <p:cNvSpPr/>
          <p:nvPr/>
        </p:nvSpPr>
        <p:spPr>
          <a:xfrm>
            <a:off x="144379" y="320388"/>
            <a:ext cx="10262093" cy="387798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Ionic compound:</a:t>
            </a:r>
          </a:p>
          <a:p>
            <a:r>
              <a:rPr lang="en-US" sz="4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Compounds that are held </a:t>
            </a:r>
          </a:p>
          <a:p>
            <a:r>
              <a:rPr lang="en-US" sz="4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Together by ionic bonds</a:t>
            </a:r>
          </a:p>
          <a:p>
            <a:r>
              <a:rPr lang="en-US" sz="4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are classed as</a:t>
            </a:r>
          </a:p>
          <a:p>
            <a:r>
              <a:rPr lang="en-US" sz="4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ionic compounds.</a:t>
            </a:r>
            <a:endParaRPr lang="en-US" sz="48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6061A-76A5-444D-DC98-F2C66B76A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350" y="0"/>
            <a:ext cx="4107092" cy="45894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65641F-31F0-436C-F312-404ACE3BAF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26" y="-4753905"/>
            <a:ext cx="1990967" cy="37291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82FE83-9C0D-EC1F-A9B4-522CF4AFB9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521" y="-4306519"/>
            <a:ext cx="2537847" cy="2537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52F155-3E7F-548C-B892-C5FAD1F8F1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530" y="-4753905"/>
            <a:ext cx="806575" cy="31151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BD1CD6-B031-9B06-2427-B7BCCB4577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458" y="-4753905"/>
            <a:ext cx="2467319" cy="260068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C5FABBD-0D0E-CBE8-DBCD-DCBD7938B5D7}"/>
              </a:ext>
            </a:extLst>
          </p:cNvPr>
          <p:cNvSpPr/>
          <p:nvPr/>
        </p:nvSpPr>
        <p:spPr>
          <a:xfrm>
            <a:off x="5876273" y="-1384126"/>
            <a:ext cx="3382080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 melting point,</a:t>
            </a:r>
          </a:p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boiling point.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DA5796-7B22-E089-B46C-D8CF11CFE815}"/>
              </a:ext>
            </a:extLst>
          </p:cNvPr>
          <p:cNvSpPr/>
          <p:nvPr/>
        </p:nvSpPr>
        <p:spPr>
          <a:xfrm>
            <a:off x="3436836" y="-1563400"/>
            <a:ext cx="1955215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 create</a:t>
            </a:r>
          </a:p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Crystal.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D6F739-DEE9-2219-2B13-C5167FB5A0B7}"/>
              </a:ext>
            </a:extLst>
          </p:cNvPr>
          <p:cNvSpPr/>
          <p:nvPr/>
        </p:nvSpPr>
        <p:spPr>
          <a:xfrm>
            <a:off x="144379" y="-1024791"/>
            <a:ext cx="3001142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Conduct electricity </a:t>
            </a:r>
          </a:p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 water solution.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5A4492-B611-7128-62A3-4F6BA984F9A8}"/>
              </a:ext>
            </a:extLst>
          </p:cNvPr>
          <p:cNvSpPr/>
          <p:nvPr/>
        </p:nvSpPr>
        <p:spPr>
          <a:xfrm>
            <a:off x="9411635" y="-2153217"/>
            <a:ext cx="131696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Brittle.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53151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F44BF0-88F1-F883-A469-F869DE661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5942" y="7098224"/>
            <a:ext cx="2165372" cy="241968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E9E059-299A-4C30-F459-CD7AD1FB3779}"/>
              </a:ext>
            </a:extLst>
          </p:cNvPr>
          <p:cNvSpPr/>
          <p:nvPr/>
        </p:nvSpPr>
        <p:spPr>
          <a:xfrm>
            <a:off x="-4691091" y="0"/>
            <a:ext cx="4443118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Ionic compound:</a:t>
            </a:r>
          </a:p>
          <a:p>
            <a:r>
              <a:rPr lang="en-US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Compounds that are held </a:t>
            </a:r>
          </a:p>
          <a:p>
            <a:r>
              <a:rPr lang="en-US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Together by ionic bonds</a:t>
            </a:r>
          </a:p>
          <a:p>
            <a:r>
              <a:rPr lang="en-US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are classed as</a:t>
            </a:r>
          </a:p>
          <a:p>
            <a:r>
              <a:rPr lang="en-US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ionic compounds.</a:t>
            </a:r>
            <a:endParaRPr lang="en-US" sz="28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93715A-3C4E-A764-0E9A-4E7CE63B7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69" y="443767"/>
            <a:ext cx="1990967" cy="37291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85EA8E-5710-5B06-1547-A8826B9D25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464" y="891153"/>
            <a:ext cx="2537847" cy="25378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934373-A0E6-E590-0396-D5A04DA44E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473" y="443767"/>
            <a:ext cx="806575" cy="31151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6C8144-9BAF-70A6-ED8F-B4769B0C7B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401" y="443767"/>
            <a:ext cx="2467319" cy="26006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CA3DA2-5666-C339-27E0-CDA56D58EE04}"/>
              </a:ext>
            </a:extLst>
          </p:cNvPr>
          <p:cNvSpPr/>
          <p:nvPr/>
        </p:nvSpPr>
        <p:spPr>
          <a:xfrm>
            <a:off x="5916216" y="3813546"/>
            <a:ext cx="3382080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 melting point,</a:t>
            </a:r>
          </a:p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boiling point.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835EA2-B20D-B12F-14A3-7974E7202D34}"/>
              </a:ext>
            </a:extLst>
          </p:cNvPr>
          <p:cNvSpPr/>
          <p:nvPr/>
        </p:nvSpPr>
        <p:spPr>
          <a:xfrm>
            <a:off x="3476779" y="3634272"/>
            <a:ext cx="1955215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 create</a:t>
            </a:r>
          </a:p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Crystal.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CAC3DF-584D-49E4-BD99-090D09058C35}"/>
              </a:ext>
            </a:extLst>
          </p:cNvPr>
          <p:cNvSpPr/>
          <p:nvPr/>
        </p:nvSpPr>
        <p:spPr>
          <a:xfrm>
            <a:off x="184322" y="4172881"/>
            <a:ext cx="3001142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Conduct electricity </a:t>
            </a:r>
          </a:p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 water solution.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B0B9D4-C069-A34E-344E-A62868E34A2C}"/>
              </a:ext>
            </a:extLst>
          </p:cNvPr>
          <p:cNvSpPr/>
          <p:nvPr/>
        </p:nvSpPr>
        <p:spPr>
          <a:xfrm>
            <a:off x="9451578" y="3044455"/>
            <a:ext cx="131696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Brittle.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76767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EB0B9D4-C069-A34E-344E-A62868E34A2C}"/>
              </a:ext>
            </a:extLst>
          </p:cNvPr>
          <p:cNvSpPr/>
          <p:nvPr/>
        </p:nvSpPr>
        <p:spPr>
          <a:xfrm>
            <a:off x="593337" y="1046322"/>
            <a:ext cx="252344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Brittleness: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4B51B5-73A8-0466-7269-A1064AB55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84" y="7454609"/>
            <a:ext cx="1990967" cy="37291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844D30-D360-01F3-4345-D817C2D31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779" y="7901995"/>
            <a:ext cx="2537847" cy="25378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8A480-2483-6068-0795-E99A7735F9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788" y="7454609"/>
            <a:ext cx="806575" cy="311515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CD0B520-CDB3-7936-1278-6643EC653F01}"/>
              </a:ext>
            </a:extLst>
          </p:cNvPr>
          <p:cNvSpPr/>
          <p:nvPr/>
        </p:nvSpPr>
        <p:spPr>
          <a:xfrm>
            <a:off x="6207531" y="10824388"/>
            <a:ext cx="3382080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 melting point,</a:t>
            </a:r>
          </a:p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boiling point.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D3277F-AE86-D4BB-35BB-B66F5139D96C}"/>
              </a:ext>
            </a:extLst>
          </p:cNvPr>
          <p:cNvSpPr/>
          <p:nvPr/>
        </p:nvSpPr>
        <p:spPr>
          <a:xfrm>
            <a:off x="3768094" y="10645114"/>
            <a:ext cx="1955215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 create</a:t>
            </a:r>
          </a:p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Crystal.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385D42-12FB-2E09-F9B0-B723567BAB86}"/>
              </a:ext>
            </a:extLst>
          </p:cNvPr>
          <p:cNvSpPr/>
          <p:nvPr/>
        </p:nvSpPr>
        <p:spPr>
          <a:xfrm>
            <a:off x="475637" y="11183723"/>
            <a:ext cx="3001142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Conduct electricity </a:t>
            </a:r>
          </a:p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 water solution.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81C5937-3155-09E8-8474-C5ADD6F1B2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84" y="1531114"/>
            <a:ext cx="2634155" cy="277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681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692036-739F-D286-0C82-D00E05C23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477" y="295002"/>
            <a:ext cx="3629055" cy="485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69812"/>
      </p:ext>
    </p:extLst>
  </p:cSld>
  <p:clrMapOvr>
    <a:masterClrMapping/>
  </p:clrMapOvr>
  <p:transition spd="med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D4FA3A-750D-1F2B-3C7F-00C72017F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119" y="3835671"/>
            <a:ext cx="1895740" cy="26306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745C18-9DB6-D0D4-4CBD-2475375BD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607" y="3835671"/>
            <a:ext cx="1895740" cy="2514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4DA9DB-6B7C-9F38-B38F-F3AF2C6206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761" y="3605379"/>
            <a:ext cx="2467319" cy="26006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C31EC7-079C-9932-97C0-A0E6AC6073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400" y="650536"/>
            <a:ext cx="2626843" cy="2062072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7BB8E729-81A8-5C0A-9CA4-120F25DAEE17}"/>
              </a:ext>
            </a:extLst>
          </p:cNvPr>
          <p:cNvSpPr/>
          <p:nvPr/>
        </p:nvSpPr>
        <p:spPr>
          <a:xfrm>
            <a:off x="3632066" y="5007039"/>
            <a:ext cx="1058334" cy="19473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EED7555-7A5E-EEFE-472F-5BF8074E9F51}"/>
              </a:ext>
            </a:extLst>
          </p:cNvPr>
          <p:cNvSpPr/>
          <p:nvPr/>
        </p:nvSpPr>
        <p:spPr>
          <a:xfrm>
            <a:off x="7282554" y="4956239"/>
            <a:ext cx="1058334" cy="19473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B8819D0-F5C6-0759-B056-3245BC2737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077" y="344817"/>
            <a:ext cx="2354271" cy="23542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19DFF16-95F7-01E8-EA82-CDAD478860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0702">
            <a:off x="2546993" y="813156"/>
            <a:ext cx="1895739" cy="18618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CB9D422-813F-39C0-81D6-E63D1DE6CC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721" y="581303"/>
            <a:ext cx="1651356" cy="220053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E1DF610-E1B4-394E-FC18-466EC85F7F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8" y="0"/>
            <a:ext cx="2278881" cy="304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449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EB0B9D4-C069-A34E-344E-A62868E34A2C}"/>
              </a:ext>
            </a:extLst>
          </p:cNvPr>
          <p:cNvSpPr/>
          <p:nvPr/>
        </p:nvSpPr>
        <p:spPr>
          <a:xfrm>
            <a:off x="593337" y="1046322"/>
            <a:ext cx="252344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Brittleness: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4B51B5-73A8-0466-7269-A1064AB55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84" y="7454609"/>
            <a:ext cx="1990967" cy="37291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844D30-D360-01F3-4345-D817C2D31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779" y="7901995"/>
            <a:ext cx="2537847" cy="25378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8A480-2483-6068-0795-E99A7735F9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788" y="7454609"/>
            <a:ext cx="806575" cy="311515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CD0B520-CDB3-7936-1278-6643EC653F01}"/>
              </a:ext>
            </a:extLst>
          </p:cNvPr>
          <p:cNvSpPr/>
          <p:nvPr/>
        </p:nvSpPr>
        <p:spPr>
          <a:xfrm>
            <a:off x="6207531" y="10824388"/>
            <a:ext cx="3382080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 melting point,</a:t>
            </a:r>
          </a:p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boiling point.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D3277F-AE86-D4BB-35BB-B66F5139D96C}"/>
              </a:ext>
            </a:extLst>
          </p:cNvPr>
          <p:cNvSpPr/>
          <p:nvPr/>
        </p:nvSpPr>
        <p:spPr>
          <a:xfrm>
            <a:off x="3768094" y="10645114"/>
            <a:ext cx="1955215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 create</a:t>
            </a:r>
          </a:p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Crystal.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385D42-12FB-2E09-F9B0-B723567BAB86}"/>
              </a:ext>
            </a:extLst>
          </p:cNvPr>
          <p:cNvSpPr/>
          <p:nvPr/>
        </p:nvSpPr>
        <p:spPr>
          <a:xfrm>
            <a:off x="475637" y="11183723"/>
            <a:ext cx="3001142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Conduct electricity </a:t>
            </a:r>
          </a:p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 water solution.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81C5937-3155-09E8-8474-C5ADD6F1B2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84" y="1531114"/>
            <a:ext cx="2634155" cy="27765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01750F-69E4-25C3-3479-A7885131A537}"/>
              </a:ext>
            </a:extLst>
          </p:cNvPr>
          <p:cNvSpPr/>
          <p:nvPr/>
        </p:nvSpPr>
        <p:spPr>
          <a:xfrm>
            <a:off x="3854225" y="1111710"/>
            <a:ext cx="7237108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Brittleness is a property of materials </a:t>
            </a:r>
          </a:p>
          <a:p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that refers to their tendency to fracture</a:t>
            </a:r>
          </a:p>
          <a:p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or break, when external forces are applied to it.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D5F14E-E3F7-6642-8D64-2166345B9A6E}"/>
              </a:ext>
            </a:extLst>
          </p:cNvPr>
          <p:cNvSpPr/>
          <p:nvPr/>
        </p:nvSpPr>
        <p:spPr>
          <a:xfrm>
            <a:off x="3777287" y="4013299"/>
            <a:ext cx="668644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Brittleness mostly causes problems</a:t>
            </a:r>
          </a:p>
          <a:p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 a  product.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84F428-4BAA-D560-A262-0370F3CA7E7A}"/>
              </a:ext>
            </a:extLst>
          </p:cNvPr>
          <p:cNvSpPr txBox="1"/>
          <p:nvPr/>
        </p:nvSpPr>
        <p:spPr>
          <a:xfrm>
            <a:off x="102711" y="-6149620"/>
            <a:ext cx="83021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 of brittleness: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5F6E97-E11F-D749-D540-17A75CA13008}"/>
              </a:ext>
            </a:extLst>
          </p:cNvPr>
          <p:cNvSpPr/>
          <p:nvPr/>
        </p:nvSpPr>
        <p:spPr>
          <a:xfrm>
            <a:off x="102711" y="-5123961"/>
            <a:ext cx="930889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Brittle materials can easily break</a:t>
            </a:r>
          </a:p>
          <a:p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or crack under stress.</a:t>
            </a:r>
          </a:p>
        </p:txBody>
      </p:sp>
      <p:pic>
        <p:nvPicPr>
          <p:cNvPr id="7" name="Picture 6" descr="A picture containing outdoor, night, night sky&#10;&#10;Description automatically generated">
            <a:extLst>
              <a:ext uri="{FF2B5EF4-FFF2-40B4-BE49-F238E27FC236}">
                <a16:creationId xmlns:a16="http://schemas.microsoft.com/office/drawing/2014/main" id="{FC0A3F8C-0505-897D-4D4B-68C81A2644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12336" y="-2675118"/>
            <a:ext cx="2780293" cy="2070798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E25EB2A-2C6C-C0C8-C5AA-AF4D9AF77E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514" y="-3978918"/>
            <a:ext cx="3975798" cy="36457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0FC4BC-2574-276F-ECAD-7EEDBED2FA1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7" b="27296"/>
          <a:stretch/>
        </p:blipFill>
        <p:spPr bwMode="auto">
          <a:xfrm>
            <a:off x="2637632" y="-2665768"/>
            <a:ext cx="4712638" cy="19078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87847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30BEA3-46BA-D682-86E6-E95610227BE9}"/>
              </a:ext>
            </a:extLst>
          </p:cNvPr>
          <p:cNvSpPr txBox="1"/>
          <p:nvPr/>
        </p:nvSpPr>
        <p:spPr>
          <a:xfrm>
            <a:off x="203199" y="272533"/>
            <a:ext cx="83021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 of brittleness: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D1E6988-00B3-559A-5AA5-80A58D0D22C0}"/>
              </a:ext>
            </a:extLst>
          </p:cNvPr>
          <p:cNvSpPr/>
          <p:nvPr/>
        </p:nvSpPr>
        <p:spPr>
          <a:xfrm>
            <a:off x="203199" y="1298192"/>
            <a:ext cx="930889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Brittle materials can easily break</a:t>
            </a:r>
          </a:p>
          <a:p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or crack under stress.</a:t>
            </a:r>
          </a:p>
        </p:txBody>
      </p:sp>
      <p:pic>
        <p:nvPicPr>
          <p:cNvPr id="6" name="Picture 5" descr="A picture containing outdoor, night, night sky&#10;&#10;Description automatically generated">
            <a:extLst>
              <a:ext uri="{FF2B5EF4-FFF2-40B4-BE49-F238E27FC236}">
                <a16:creationId xmlns:a16="http://schemas.microsoft.com/office/drawing/2014/main" id="{93483DB1-1AFD-0ACB-8EB3-70C6983C1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1848" y="3747035"/>
            <a:ext cx="2780293" cy="2070798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9D2FF6EB-2306-C777-416C-3152F0412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002" y="2443235"/>
            <a:ext cx="3975798" cy="36457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70D543-D302-899E-2B8D-1C20F7C042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7" b="27296"/>
          <a:stretch/>
        </p:blipFill>
        <p:spPr bwMode="auto">
          <a:xfrm>
            <a:off x="2738120" y="3756385"/>
            <a:ext cx="4712638" cy="19078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F6D0EA-108E-D9AF-800F-9AFDABBA64D6}"/>
              </a:ext>
            </a:extLst>
          </p:cNvPr>
          <p:cNvSpPr txBox="1"/>
          <p:nvPr/>
        </p:nvSpPr>
        <p:spPr>
          <a:xfrm>
            <a:off x="-188101" y="-6094139"/>
            <a:ext cx="83021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 of brittleness: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48A489-CC90-5DE9-AC56-D8F4A50A506C}"/>
              </a:ext>
            </a:extLst>
          </p:cNvPr>
          <p:cNvSpPr txBox="1"/>
          <p:nvPr/>
        </p:nvSpPr>
        <p:spPr>
          <a:xfrm>
            <a:off x="55012" y="-4992476"/>
            <a:ext cx="951048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brittleness of ionic compounds can also make them vulnerable to thermal shock</a:t>
            </a:r>
            <a:endParaRPr lang="en-US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27722F-D359-B5E3-705E-DC1D250383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2" y="-2937672"/>
            <a:ext cx="3683000" cy="2379842"/>
          </a:xfrm>
          <a:prstGeom prst="rect">
            <a:avLst/>
          </a:prstGeom>
        </p:spPr>
      </p:pic>
      <p:pic>
        <p:nvPicPr>
          <p:cNvPr id="13" name="Picture 12" descr="A picture containing cup, coffee, table, indoor&#10;&#10;Description automatically generated">
            <a:extLst>
              <a:ext uri="{FF2B5EF4-FFF2-40B4-BE49-F238E27FC236}">
                <a16:creationId xmlns:a16="http://schemas.microsoft.com/office/drawing/2014/main" id="{3F53A502-7E39-33A4-8D11-F30590D3CF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-2870997"/>
            <a:ext cx="3810000" cy="27241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AD68C4-7D47-16D9-7931-841D02C583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434" y="-2870997"/>
            <a:ext cx="3183954" cy="212488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2964D50-A5E2-DA54-4C9E-A80796907376}"/>
              </a:ext>
            </a:extLst>
          </p:cNvPr>
          <p:cNvSpPr/>
          <p:nvPr/>
        </p:nvSpPr>
        <p:spPr>
          <a:xfrm>
            <a:off x="167962" y="7362352"/>
            <a:ext cx="252344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Brittleness: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B13AA9F-12E2-1347-76E4-D168BB5E8F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09" y="7847144"/>
            <a:ext cx="2634155" cy="27765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B6BC5D3-61A3-198F-2497-96517D906FBD}"/>
              </a:ext>
            </a:extLst>
          </p:cNvPr>
          <p:cNvSpPr/>
          <p:nvPr/>
        </p:nvSpPr>
        <p:spPr>
          <a:xfrm>
            <a:off x="3428850" y="7427740"/>
            <a:ext cx="7237108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Brittleness is a property of materials </a:t>
            </a:r>
          </a:p>
          <a:p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that refers to their tendency to fracture</a:t>
            </a:r>
          </a:p>
          <a:p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or break, when external forces are applied to it.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A5BDA6-2CB2-E4DF-FF77-0653BD1A69A7}"/>
              </a:ext>
            </a:extLst>
          </p:cNvPr>
          <p:cNvSpPr/>
          <p:nvPr/>
        </p:nvSpPr>
        <p:spPr>
          <a:xfrm>
            <a:off x="3351912" y="10329329"/>
            <a:ext cx="668644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Brittleness mostly causes problems</a:t>
            </a:r>
          </a:p>
          <a:p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 a  product.</a:t>
            </a:r>
          </a:p>
        </p:txBody>
      </p:sp>
    </p:spTree>
    <p:extLst>
      <p:ext uri="{BB962C8B-B14F-4D97-AF65-F5344CB8AC3E}">
        <p14:creationId xmlns:p14="http://schemas.microsoft.com/office/powerpoint/2010/main" val="1642608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ec99f85-cd82-474f-9d90-27aa0392196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2E328A3FCC654F99577602984BE5DD" ma:contentTypeVersion="8" ma:contentTypeDescription="Create a new document." ma:contentTypeScope="" ma:versionID="42da2cc566588eb62676b92f9370d3fc">
  <xsd:schema xmlns:xsd="http://www.w3.org/2001/XMLSchema" xmlns:xs="http://www.w3.org/2001/XMLSchema" xmlns:p="http://schemas.microsoft.com/office/2006/metadata/properties" xmlns:ns3="7ec99f85-cd82-474f-9d90-27aa03921966" xmlns:ns4="9c5947a5-1463-4cce-a42d-0eaf232715ad" targetNamespace="http://schemas.microsoft.com/office/2006/metadata/properties" ma:root="true" ma:fieldsID="fff26daeb247c4a3ad25297ae4f2cd03" ns3:_="" ns4:_="">
    <xsd:import namespace="7ec99f85-cd82-474f-9d90-27aa03921966"/>
    <xsd:import namespace="9c5947a5-1463-4cce-a42d-0eaf232715a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c99f85-cd82-474f-9d90-27aa039219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5947a5-1463-4cce-a42d-0eaf232715a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D9D367-518B-434A-A8C0-5937F61580F6}">
  <ds:schemaRefs>
    <ds:schemaRef ds:uri="http://purl.org/dc/elements/1.1/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7ec99f85-cd82-474f-9d90-27aa03921966"/>
    <ds:schemaRef ds:uri="http://schemas.microsoft.com/office/infopath/2007/PartnerControls"/>
    <ds:schemaRef ds:uri="http://schemas.openxmlformats.org/package/2006/metadata/core-properties"/>
    <ds:schemaRef ds:uri="9c5947a5-1463-4cce-a42d-0eaf232715ad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3C898E0E-8BCB-4EEA-AA73-9CBE5FAEC48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6B9FC58-5982-4152-BE8B-51F2B7EB55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c99f85-cd82-474f-9d90-27aa03921966"/>
    <ds:schemaRef ds:uri="9c5947a5-1463-4cce-a42d-0eaf232715a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436</TotalTime>
  <Words>505</Words>
  <Application>Microsoft Office PowerPoint</Application>
  <PresentationFormat>Widescreen</PresentationFormat>
  <Paragraphs>109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Icslab5 License5</dc:creator>
  <cp:lastModifiedBy>Mohua Akter </cp:lastModifiedBy>
  <cp:revision>11</cp:revision>
  <dcterms:created xsi:type="dcterms:W3CDTF">2023-05-06T09:05:28Z</dcterms:created>
  <dcterms:modified xsi:type="dcterms:W3CDTF">2023-05-09T21:49:14Z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0x010100112E328A3FCC654F99577602984BE5DD</vt:lpwstr>
  </property>
</Properties>
</file>